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4" r:id="rId10"/>
    <p:sldId id="265" r:id="rId11"/>
    <p:sldId id="264" r:id="rId12"/>
    <p:sldId id="276" r:id="rId13"/>
    <p:sldId id="277" r:id="rId14"/>
    <p:sldId id="278" r:id="rId15"/>
    <p:sldId id="279" r:id="rId16"/>
    <p:sldId id="280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128"/>
    <a:srgbClr val="211D23"/>
    <a:srgbClr val="1E2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71"/>
    <p:restoredTop sz="94603"/>
  </p:normalViewPr>
  <p:slideViewPr>
    <p:cSldViewPr snapToGrid="0" snapToObjects="1">
      <p:cViewPr>
        <p:scale>
          <a:sx n="126" d="100"/>
          <a:sy n="126" d="100"/>
        </p:scale>
        <p:origin x="-448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3.amazonaws.com/tripdata/index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B1B8C6-1041-744E-A52F-DC9A710A511A}"/>
              </a:ext>
            </a:extLst>
          </p:cNvPr>
          <p:cNvSpPr/>
          <p:nvPr/>
        </p:nvSpPr>
        <p:spPr>
          <a:xfrm>
            <a:off x="498478" y="486137"/>
            <a:ext cx="11195043" cy="5903088"/>
          </a:xfrm>
          <a:prstGeom prst="rect">
            <a:avLst/>
          </a:prstGeom>
          <a:solidFill>
            <a:srgbClr val="1E2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0B968-F2FC-D24C-A31D-A692F934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784" y="613787"/>
            <a:ext cx="6125737" cy="4594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85F163-2660-0F4E-95CF-705CB18F8A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Citi Bike Trip Analysis</a:t>
            </a:r>
            <a:br>
              <a:rPr lang="en-US" sz="4400" dirty="0"/>
            </a:br>
            <a:r>
              <a:rPr lang="en-US" sz="4400" dirty="0"/>
              <a:t>January 2019 to July 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E7BAC-2D7C-FA4A-868D-B78B81839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Joshua Marcus, Darren Pardo, Henry Sanchez, Jakub Tamulewicz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93F863-D9D3-CC43-A114-19EA3C931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270" y="3097774"/>
            <a:ext cx="880514" cy="65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CD968B-A0DF-6B46-84A9-CAB7D65D3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321" y="3097774"/>
            <a:ext cx="880514" cy="658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3CBB39-C2C5-5F45-992D-120961BAA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113" y="3097774"/>
            <a:ext cx="880514" cy="65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9BA976-A024-8F47-9317-12E8F5133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99" y="3097773"/>
            <a:ext cx="880514" cy="658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273A80-B54A-8F49-AD8A-11730A365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391" y="3097773"/>
            <a:ext cx="880514" cy="658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6896FF-009A-764D-8295-DF82CDD0B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05" t="2" b="-4"/>
          <a:stretch/>
        </p:blipFill>
        <p:spPr>
          <a:xfrm>
            <a:off x="498478" y="3097773"/>
            <a:ext cx="670911" cy="65833"/>
          </a:xfrm>
          <a:prstGeom prst="rect">
            <a:avLst/>
          </a:prstGeom>
        </p:spPr>
      </p:pic>
      <p:pic>
        <p:nvPicPr>
          <p:cNvPr id="16" name="Picture 15" descr="A star in the dark&#10;&#10;Description automatically generated">
            <a:extLst>
              <a:ext uri="{FF2B5EF4-FFF2-40B4-BE49-F238E27FC236}">
                <a16:creationId xmlns:a16="http://schemas.microsoft.com/office/drawing/2014/main" id="{842BD15D-3ED3-904B-982C-B17537462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817" y="2439273"/>
            <a:ext cx="774430" cy="7744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78B9B0B-BC54-214C-B72F-632A5E4D1832}"/>
              </a:ext>
            </a:extLst>
          </p:cNvPr>
          <p:cNvSpPr/>
          <p:nvPr/>
        </p:nvSpPr>
        <p:spPr>
          <a:xfrm>
            <a:off x="10440365" y="1"/>
            <a:ext cx="682906" cy="11458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0976 0.00092 L -0.00143 0.00092 " pathEditMode="relative" rAng="0" ptsTypes="AA">
                                      <p:cBhvr>
                                        <p:cTn id="6" dur="3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1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F7120-B4CD-A448-A749-7CDEEEFC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2445B-5FEB-FC41-A98C-E02FB509B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all of our data on each trip, we created a model to predict trip duration</a:t>
            </a:r>
          </a:p>
          <a:p>
            <a:r>
              <a:rPr lang="en-US" dirty="0"/>
              <a:t>The type of model we chose was a stochastic gradient descent regressor, as this is model is best suited for large data sets (exceeding 100k points)</a:t>
            </a:r>
          </a:p>
          <a:p>
            <a:r>
              <a:rPr lang="en-US" dirty="0"/>
              <a:t>Due to the complexity and randomness of the data set, we were only able to achieve an R factor of about -0.032</a:t>
            </a:r>
          </a:p>
          <a:p>
            <a:r>
              <a:rPr lang="en-US" dirty="0"/>
              <a:t>Other models have shown up to a 0.77 R factor, but these used the end location, which we thought to be disingenuous for our project</a:t>
            </a:r>
          </a:p>
        </p:txBody>
      </p:sp>
    </p:spTree>
    <p:extLst>
      <p:ext uri="{BB962C8B-B14F-4D97-AF65-F5344CB8AC3E}">
        <p14:creationId xmlns:p14="http://schemas.microsoft.com/office/powerpoint/2010/main" val="3170828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CCFF7-029D-9543-B5EB-71926407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Interface Design for Employees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83DAB-4DB5-E14E-9EB2-A1CEF9F1C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last goal of our project was to design a straight-forward user interface for inputting data into the model</a:t>
            </a:r>
          </a:p>
          <a:p>
            <a:r>
              <a:rPr lang="en-US" dirty="0"/>
              <a:t>This will enable to the Citi Bike marketing department with a more effective means of presenting the model to non-technical clients</a:t>
            </a:r>
          </a:p>
          <a:p>
            <a:r>
              <a:rPr lang="en-US" dirty="0"/>
              <a:t>We have provided various graphical data to give anyone looking into the model a better understanding of its complexity</a:t>
            </a:r>
          </a:p>
        </p:txBody>
      </p:sp>
    </p:spTree>
    <p:extLst>
      <p:ext uri="{BB962C8B-B14F-4D97-AF65-F5344CB8AC3E}">
        <p14:creationId xmlns:p14="http://schemas.microsoft.com/office/powerpoint/2010/main" val="465917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66394D-83BF-EE4B-9057-B14BFD614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028" y="2092071"/>
            <a:ext cx="9711944" cy="267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94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B4E64E-3A42-5742-873A-701E4BE9A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778000"/>
            <a:ext cx="9715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96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A30142-B1A4-0A44-9B7A-CE8467D18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1492250"/>
            <a:ext cx="80899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45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C59FC5-0B7D-AD4E-949B-48E027A9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485900"/>
            <a:ext cx="8115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1006A4-C7FE-E349-9CCA-75587B981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607"/>
          <a:stretch/>
        </p:blipFill>
        <p:spPr>
          <a:xfrm>
            <a:off x="2038350" y="1459638"/>
            <a:ext cx="8115300" cy="616293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B4AB4E-6CF2-C94A-988D-10597254A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0" y="2093442"/>
            <a:ext cx="8102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74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286279-A3CC-EE49-BFE7-4E6E69925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625600"/>
            <a:ext cx="81280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4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8C4479-AC48-9E4C-92AC-5E14DE710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076450"/>
            <a:ext cx="8128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70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B16EC3-0606-864C-B3DC-63883FF37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314450"/>
            <a:ext cx="82677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12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EC7E-7B0C-8D4D-9244-94BE8D8EA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AA1C8-0C01-584A-BC12-0DE475FDC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employer, Citi Bike, tasked our team with building a trip duration prediction tool for the marketing department</a:t>
            </a:r>
          </a:p>
          <a:p>
            <a:r>
              <a:rPr lang="en-US" dirty="0"/>
              <a:t>The primary function of this tool is to use inputs such as user gender, age, subscription type and trip start time to predict a total trip time</a:t>
            </a:r>
          </a:p>
          <a:p>
            <a:r>
              <a:rPr lang="en-US" dirty="0"/>
              <a:t>Our team decided to use pandas to clean the data and matplotlib to visualize it</a:t>
            </a:r>
          </a:p>
          <a:p>
            <a:r>
              <a:rPr lang="en-US" dirty="0"/>
              <a:t>We decided to visualize additional data in JavaScript, html/CSS, and tableau</a:t>
            </a:r>
          </a:p>
          <a:p>
            <a:r>
              <a:rPr lang="en-US" dirty="0"/>
              <a:t>After attaining a better understanding of all of the data, our team decided to create a linear regression machine learning model to predict trip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65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3E75CE-DF55-BC42-8AF3-049569C45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1485900"/>
            <a:ext cx="82931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67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010065-AF87-BD4C-8F50-D2A8CB52C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53" y="2019300"/>
            <a:ext cx="8128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26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C39EA7-8AED-0A4E-817B-A0566BE26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993900"/>
            <a:ext cx="81280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85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DE1DA9-3142-4E4C-80D2-A16FB976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2012950"/>
            <a:ext cx="81788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15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C8D4026-E9DD-FE4B-873C-35C9F1CC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1670050"/>
            <a:ext cx="82423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11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12FA02-9AC6-754C-9A09-C59437392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44450"/>
            <a:ext cx="81153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84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083BAD5-0CB6-CC4A-89A9-CA50E862A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695450"/>
            <a:ext cx="82169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86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B25353-8841-B648-9F0B-EFB5E4AEF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323850"/>
            <a:ext cx="82804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90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DE5A311-2AEA-3343-AB0E-0D5BCF23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1504950"/>
            <a:ext cx="8166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26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66B50A-23BF-4B4A-AAA3-E83B616C6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647700"/>
            <a:ext cx="82042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0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81975-AB8E-D142-A03B-0A1D314D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(Source)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C895D-A747-7749-A2F4-384C44325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Source: Citi Bike Trip Data Jan. 2019 to Jul. 2019</a:t>
            </a:r>
          </a:p>
          <a:p>
            <a:r>
              <a:rPr lang="en-US" dirty="0"/>
              <a:t>Info recorded for every trip including details such as:</a:t>
            </a:r>
          </a:p>
          <a:p>
            <a:pPr lvl="1"/>
            <a:r>
              <a:rPr lang="en-US" dirty="0"/>
              <a:t>Gender of Rider</a:t>
            </a:r>
          </a:p>
          <a:p>
            <a:pPr lvl="1"/>
            <a:r>
              <a:rPr lang="en-US" dirty="0"/>
              <a:t>Age of Rider</a:t>
            </a:r>
          </a:p>
          <a:p>
            <a:pPr lvl="1"/>
            <a:r>
              <a:rPr lang="en-US" dirty="0"/>
              <a:t>Start and End Location</a:t>
            </a:r>
          </a:p>
          <a:p>
            <a:pPr lvl="1"/>
            <a:r>
              <a:rPr lang="en-US" dirty="0"/>
              <a:t>Trip Duration</a:t>
            </a:r>
          </a:p>
          <a:p>
            <a:r>
              <a:rPr lang="en-US" dirty="0">
                <a:hlinkClick r:id="rId2"/>
              </a:rPr>
              <a:t>https://s3.amazonaws.com/tripdata/index.html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604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DFB4871-F7EA-144B-86A5-8E9734D8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797050"/>
            <a:ext cx="81788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38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FDFE823-0744-0142-AD75-453778C7C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1225550"/>
            <a:ext cx="80645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39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782A63C-95C8-0945-BDFE-EBB25B294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857250"/>
            <a:ext cx="8039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42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E18F06-F5AC-6D4F-AF45-A5B4D8CF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1701800"/>
            <a:ext cx="80899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99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2BD7F0-7EA8-7343-85ED-ADC25549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790700"/>
            <a:ext cx="8128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34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651D182-8B86-8441-BBEC-53A7C3018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1758950"/>
            <a:ext cx="80899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55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BF403-9C03-794A-8A0E-636C4C5E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(</a:t>
            </a:r>
            <a:r>
              <a:rPr lang="en-US" dirty="0" err="1"/>
              <a:t>Jupyter</a:t>
            </a:r>
            <a:r>
              <a:rPr lang="en-US" dirty="0"/>
              <a:t> Lab)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5DC19-0EFD-894B-980C-7EC5415BD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154022" cy="34163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Combining monthly trip data with concatenation function into one CSV</a:t>
            </a:r>
          </a:p>
          <a:p>
            <a:r>
              <a:rPr lang="en-US" dirty="0"/>
              <a:t>Using pandas to extract columns from CSV and generate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Filter for relevant data using pandas select function</a:t>
            </a:r>
          </a:p>
          <a:p>
            <a:pPr lvl="1"/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Convert birth year into age and extract month, weekday, and day of the month</a:t>
            </a:r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64F496-45B1-4C4B-B543-C554D2444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366992"/>
              </p:ext>
            </p:extLst>
          </p:nvPr>
        </p:nvGraphicFramePr>
        <p:xfrm>
          <a:off x="1919630" y="3429000"/>
          <a:ext cx="9712920" cy="332987"/>
        </p:xfrm>
        <a:graphic>
          <a:graphicData uri="http://schemas.openxmlformats.org/drawingml/2006/table">
            <a:tbl>
              <a:tblPr/>
              <a:tblGrid>
                <a:gridCol w="647528">
                  <a:extLst>
                    <a:ext uri="{9D8B030D-6E8A-4147-A177-3AD203B41FA5}">
                      <a16:colId xmlns:a16="http://schemas.microsoft.com/office/drawing/2014/main" val="3206856495"/>
                    </a:ext>
                  </a:extLst>
                </a:gridCol>
                <a:gridCol w="539113">
                  <a:extLst>
                    <a:ext uri="{9D8B030D-6E8A-4147-A177-3AD203B41FA5}">
                      <a16:colId xmlns:a16="http://schemas.microsoft.com/office/drawing/2014/main" val="442616242"/>
                    </a:ext>
                  </a:extLst>
                </a:gridCol>
                <a:gridCol w="551329">
                  <a:extLst>
                    <a:ext uri="{9D8B030D-6E8A-4147-A177-3AD203B41FA5}">
                      <a16:colId xmlns:a16="http://schemas.microsoft.com/office/drawing/2014/main" val="3069456233"/>
                    </a:ext>
                  </a:extLst>
                </a:gridCol>
                <a:gridCol w="779929">
                  <a:extLst>
                    <a:ext uri="{9D8B030D-6E8A-4147-A177-3AD203B41FA5}">
                      <a16:colId xmlns:a16="http://schemas.microsoft.com/office/drawing/2014/main" val="773627260"/>
                    </a:ext>
                  </a:extLst>
                </a:gridCol>
                <a:gridCol w="719741">
                  <a:extLst>
                    <a:ext uri="{9D8B030D-6E8A-4147-A177-3AD203B41FA5}">
                      <a16:colId xmlns:a16="http://schemas.microsoft.com/office/drawing/2014/main" val="1226709486"/>
                    </a:ext>
                  </a:extLst>
                </a:gridCol>
                <a:gridCol w="647528">
                  <a:extLst>
                    <a:ext uri="{9D8B030D-6E8A-4147-A177-3AD203B41FA5}">
                      <a16:colId xmlns:a16="http://schemas.microsoft.com/office/drawing/2014/main" val="420523918"/>
                    </a:ext>
                  </a:extLst>
                </a:gridCol>
                <a:gridCol w="647528">
                  <a:extLst>
                    <a:ext uri="{9D8B030D-6E8A-4147-A177-3AD203B41FA5}">
                      <a16:colId xmlns:a16="http://schemas.microsoft.com/office/drawing/2014/main" val="3257954785"/>
                    </a:ext>
                  </a:extLst>
                </a:gridCol>
                <a:gridCol w="647528">
                  <a:extLst>
                    <a:ext uri="{9D8B030D-6E8A-4147-A177-3AD203B41FA5}">
                      <a16:colId xmlns:a16="http://schemas.microsoft.com/office/drawing/2014/main" val="291113998"/>
                    </a:ext>
                  </a:extLst>
                </a:gridCol>
                <a:gridCol w="647528">
                  <a:extLst>
                    <a:ext uri="{9D8B030D-6E8A-4147-A177-3AD203B41FA5}">
                      <a16:colId xmlns:a16="http://schemas.microsoft.com/office/drawing/2014/main" val="1014831978"/>
                    </a:ext>
                  </a:extLst>
                </a:gridCol>
                <a:gridCol w="647528">
                  <a:extLst>
                    <a:ext uri="{9D8B030D-6E8A-4147-A177-3AD203B41FA5}">
                      <a16:colId xmlns:a16="http://schemas.microsoft.com/office/drawing/2014/main" val="1451595862"/>
                    </a:ext>
                  </a:extLst>
                </a:gridCol>
                <a:gridCol w="647528">
                  <a:extLst>
                    <a:ext uri="{9D8B030D-6E8A-4147-A177-3AD203B41FA5}">
                      <a16:colId xmlns:a16="http://schemas.microsoft.com/office/drawing/2014/main" val="3799867829"/>
                    </a:ext>
                  </a:extLst>
                </a:gridCol>
                <a:gridCol w="647528">
                  <a:extLst>
                    <a:ext uri="{9D8B030D-6E8A-4147-A177-3AD203B41FA5}">
                      <a16:colId xmlns:a16="http://schemas.microsoft.com/office/drawing/2014/main" val="498066919"/>
                    </a:ext>
                  </a:extLst>
                </a:gridCol>
                <a:gridCol w="647528">
                  <a:extLst>
                    <a:ext uri="{9D8B030D-6E8A-4147-A177-3AD203B41FA5}">
                      <a16:colId xmlns:a16="http://schemas.microsoft.com/office/drawing/2014/main" val="3669717142"/>
                    </a:ext>
                  </a:extLst>
                </a:gridCol>
                <a:gridCol w="647528">
                  <a:extLst>
                    <a:ext uri="{9D8B030D-6E8A-4147-A177-3AD203B41FA5}">
                      <a16:colId xmlns:a16="http://schemas.microsoft.com/office/drawing/2014/main" val="568821032"/>
                    </a:ext>
                  </a:extLst>
                </a:gridCol>
                <a:gridCol w="647528">
                  <a:extLst>
                    <a:ext uri="{9D8B030D-6E8A-4147-A177-3AD203B41FA5}">
                      <a16:colId xmlns:a16="http://schemas.microsoft.com/office/drawing/2014/main" val="92418157"/>
                    </a:ext>
                  </a:extLst>
                </a:gridCol>
              </a:tblGrid>
              <a:tr h="332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 err="1">
                          <a:effectLst/>
                        </a:rPr>
                        <a:t>tripduration</a:t>
                      </a:r>
                      <a:endParaRPr lang="en-US" sz="800" b="1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 err="1">
                          <a:effectLst/>
                        </a:rPr>
                        <a:t>starttime</a:t>
                      </a:r>
                      <a:endParaRPr lang="en-US" sz="800" b="1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stoptime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start station id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start station name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start station latitude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start station longitude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end station id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end station name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end station latitude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end station longitude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 err="1">
                          <a:effectLst/>
                        </a:rPr>
                        <a:t>bikeid</a:t>
                      </a:r>
                      <a:endParaRPr lang="en-US" sz="800" b="1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usertype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>
                          <a:effectLst/>
                        </a:rPr>
                        <a:t>birth year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gender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33464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216FDC-50A3-AD49-B456-5244836D6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386808"/>
              </p:ext>
            </p:extLst>
          </p:nvPr>
        </p:nvGraphicFramePr>
        <p:xfrm>
          <a:off x="1919630" y="4468459"/>
          <a:ext cx="6997144" cy="350520"/>
        </p:xfrm>
        <a:graphic>
          <a:graphicData uri="http://schemas.openxmlformats.org/drawingml/2006/table">
            <a:tbl>
              <a:tblPr/>
              <a:tblGrid>
                <a:gridCol w="999592">
                  <a:extLst>
                    <a:ext uri="{9D8B030D-6E8A-4147-A177-3AD203B41FA5}">
                      <a16:colId xmlns:a16="http://schemas.microsoft.com/office/drawing/2014/main" val="3806815228"/>
                    </a:ext>
                  </a:extLst>
                </a:gridCol>
                <a:gridCol w="999592">
                  <a:extLst>
                    <a:ext uri="{9D8B030D-6E8A-4147-A177-3AD203B41FA5}">
                      <a16:colId xmlns:a16="http://schemas.microsoft.com/office/drawing/2014/main" val="4220056696"/>
                    </a:ext>
                  </a:extLst>
                </a:gridCol>
                <a:gridCol w="999592">
                  <a:extLst>
                    <a:ext uri="{9D8B030D-6E8A-4147-A177-3AD203B41FA5}">
                      <a16:colId xmlns:a16="http://schemas.microsoft.com/office/drawing/2014/main" val="307146537"/>
                    </a:ext>
                  </a:extLst>
                </a:gridCol>
                <a:gridCol w="999592">
                  <a:extLst>
                    <a:ext uri="{9D8B030D-6E8A-4147-A177-3AD203B41FA5}">
                      <a16:colId xmlns:a16="http://schemas.microsoft.com/office/drawing/2014/main" val="831674684"/>
                    </a:ext>
                  </a:extLst>
                </a:gridCol>
                <a:gridCol w="999592">
                  <a:extLst>
                    <a:ext uri="{9D8B030D-6E8A-4147-A177-3AD203B41FA5}">
                      <a16:colId xmlns:a16="http://schemas.microsoft.com/office/drawing/2014/main" val="3178087647"/>
                    </a:ext>
                  </a:extLst>
                </a:gridCol>
                <a:gridCol w="999592">
                  <a:extLst>
                    <a:ext uri="{9D8B030D-6E8A-4147-A177-3AD203B41FA5}">
                      <a16:colId xmlns:a16="http://schemas.microsoft.com/office/drawing/2014/main" val="2213673390"/>
                    </a:ext>
                  </a:extLst>
                </a:gridCol>
                <a:gridCol w="999592">
                  <a:extLst>
                    <a:ext uri="{9D8B030D-6E8A-4147-A177-3AD203B41FA5}">
                      <a16:colId xmlns:a16="http://schemas.microsoft.com/office/drawing/2014/main" val="710117101"/>
                    </a:ext>
                  </a:extLst>
                </a:gridCol>
              </a:tblGrid>
              <a:tr h="332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dirty="0" err="1">
                          <a:effectLst/>
                        </a:rPr>
                        <a:t>tripduration</a:t>
                      </a:r>
                      <a:endParaRPr lang="en-US" sz="900" b="1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starttime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effectLst/>
                        </a:rPr>
                        <a:t>start station latitude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dirty="0">
                          <a:effectLst/>
                        </a:rPr>
                        <a:t>start station longitude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usertype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birth year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dirty="0">
                          <a:effectLst/>
                        </a:rPr>
                        <a:t>gender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66551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B2B723E-4ABD-9247-B81F-37A495B40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400262"/>
              </p:ext>
            </p:extLst>
          </p:nvPr>
        </p:nvGraphicFramePr>
        <p:xfrm>
          <a:off x="1911256" y="5532120"/>
          <a:ext cx="9712920" cy="350520"/>
        </p:xfrm>
        <a:graphic>
          <a:graphicData uri="http://schemas.openxmlformats.org/drawingml/2006/table">
            <a:tbl>
              <a:tblPr/>
              <a:tblGrid>
                <a:gridCol w="751262">
                  <a:extLst>
                    <a:ext uri="{9D8B030D-6E8A-4147-A177-3AD203B41FA5}">
                      <a16:colId xmlns:a16="http://schemas.microsoft.com/office/drawing/2014/main" val="430333958"/>
                    </a:ext>
                  </a:extLst>
                </a:gridCol>
                <a:gridCol w="632011">
                  <a:extLst>
                    <a:ext uri="{9D8B030D-6E8A-4147-A177-3AD203B41FA5}">
                      <a16:colId xmlns:a16="http://schemas.microsoft.com/office/drawing/2014/main" val="4130313235"/>
                    </a:ext>
                  </a:extLst>
                </a:gridCol>
                <a:gridCol w="1196789">
                  <a:extLst>
                    <a:ext uri="{9D8B030D-6E8A-4147-A177-3AD203B41FA5}">
                      <a16:colId xmlns:a16="http://schemas.microsoft.com/office/drawing/2014/main" val="70050693"/>
                    </a:ext>
                  </a:extLst>
                </a:gridCol>
                <a:gridCol w="820270">
                  <a:extLst>
                    <a:ext uri="{9D8B030D-6E8A-4147-A177-3AD203B41FA5}">
                      <a16:colId xmlns:a16="http://schemas.microsoft.com/office/drawing/2014/main" val="176118605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1335374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245088765"/>
                    </a:ext>
                  </a:extLst>
                </a:gridCol>
                <a:gridCol w="510988">
                  <a:extLst>
                    <a:ext uri="{9D8B030D-6E8A-4147-A177-3AD203B41FA5}">
                      <a16:colId xmlns:a16="http://schemas.microsoft.com/office/drawing/2014/main" val="1222865298"/>
                    </a:ext>
                  </a:extLst>
                </a:gridCol>
                <a:gridCol w="1035424">
                  <a:extLst>
                    <a:ext uri="{9D8B030D-6E8A-4147-A177-3AD203B41FA5}">
                      <a16:colId xmlns:a16="http://schemas.microsoft.com/office/drawing/2014/main" val="2158189615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4267362739"/>
                    </a:ext>
                  </a:extLst>
                </a:gridCol>
                <a:gridCol w="1169894">
                  <a:extLst>
                    <a:ext uri="{9D8B030D-6E8A-4147-A177-3AD203B41FA5}">
                      <a16:colId xmlns:a16="http://schemas.microsoft.com/office/drawing/2014/main" val="1970958295"/>
                    </a:ext>
                  </a:extLst>
                </a:gridCol>
                <a:gridCol w="1135470">
                  <a:extLst>
                    <a:ext uri="{9D8B030D-6E8A-4147-A177-3AD203B41FA5}">
                      <a16:colId xmlns:a16="http://schemas.microsoft.com/office/drawing/2014/main" val="12991444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dirty="0" err="1">
                          <a:effectLst/>
                        </a:rPr>
                        <a:t>tripduration</a:t>
                      </a:r>
                      <a:endParaRPr lang="en-US" sz="900" b="1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starttime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start station latitude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start station longitude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usertype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gender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age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>
                          <a:effectLst/>
                        </a:rPr>
                        <a:t>starttime - Day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dirty="0" err="1">
                          <a:effectLst/>
                        </a:rPr>
                        <a:t>starttime</a:t>
                      </a:r>
                      <a:r>
                        <a:rPr lang="en-US" sz="900" b="1" dirty="0">
                          <a:effectLst/>
                        </a:rPr>
                        <a:t> - Month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dirty="0" err="1">
                          <a:effectLst/>
                        </a:rPr>
                        <a:t>starttime</a:t>
                      </a:r>
                      <a:r>
                        <a:rPr lang="en-US" sz="900" b="1" dirty="0">
                          <a:effectLst/>
                        </a:rPr>
                        <a:t> - Time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dirty="0" err="1">
                          <a:effectLst/>
                        </a:rPr>
                        <a:t>starttime</a:t>
                      </a:r>
                      <a:r>
                        <a:rPr lang="en-US" sz="900" b="1" dirty="0">
                          <a:effectLst/>
                        </a:rPr>
                        <a:t> - Weekday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560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44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2073CC-B464-FE44-86D6-A9E75077E890}"/>
              </a:ext>
            </a:extLst>
          </p:cNvPr>
          <p:cNvSpPr/>
          <p:nvPr/>
        </p:nvSpPr>
        <p:spPr>
          <a:xfrm>
            <a:off x="1668684" y="3662859"/>
            <a:ext cx="5052473" cy="2710943"/>
          </a:xfrm>
          <a:prstGeom prst="rect">
            <a:avLst/>
          </a:prstGeom>
          <a:noFill/>
          <a:ln>
            <a:solidFill>
              <a:srgbClr val="2421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42BBFB-18FC-3243-B7EB-B0E31A7519E3}"/>
              </a:ext>
            </a:extLst>
          </p:cNvPr>
          <p:cNvSpPr/>
          <p:nvPr/>
        </p:nvSpPr>
        <p:spPr>
          <a:xfrm>
            <a:off x="7349924" y="2224668"/>
            <a:ext cx="3687122" cy="4407625"/>
          </a:xfrm>
          <a:prstGeom prst="rect">
            <a:avLst/>
          </a:prstGeom>
          <a:noFill/>
          <a:ln>
            <a:solidFill>
              <a:srgbClr val="2421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8CF06-D058-6741-97F0-2780CFD8B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A5989-BABD-BE4E-B026-B0BFCE7FD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locations by popularity</a:t>
            </a:r>
          </a:p>
          <a:p>
            <a:r>
              <a:rPr lang="en-US" dirty="0"/>
              <a:t>Majority of traffic is in midtown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26D8A4A-5677-5F4A-A33B-FE83E3CDB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385" y="838200"/>
            <a:ext cx="3806602" cy="56056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B3EFF8-A141-ED40-A043-C908B2C38F24}"/>
              </a:ext>
            </a:extLst>
          </p:cNvPr>
          <p:cNvSpPr/>
          <p:nvPr/>
        </p:nvSpPr>
        <p:spPr>
          <a:xfrm>
            <a:off x="10440365" y="1"/>
            <a:ext cx="682906" cy="11458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cup, table, text&#10;&#10;Description automatically generated">
            <a:extLst>
              <a:ext uri="{FF2B5EF4-FFF2-40B4-BE49-F238E27FC236}">
                <a16:creationId xmlns:a16="http://schemas.microsoft.com/office/drawing/2014/main" id="{CC6A30E6-9D73-C848-82D0-7916155F64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682"/>
          <a:stretch/>
        </p:blipFill>
        <p:spPr>
          <a:xfrm>
            <a:off x="1487223" y="3832193"/>
            <a:ext cx="5052473" cy="28000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160757-1020-BC40-A553-6A1DBEDA699E}"/>
              </a:ext>
            </a:extLst>
          </p:cNvPr>
          <p:cNvSpPr txBox="1"/>
          <p:nvPr/>
        </p:nvSpPr>
        <p:spPr>
          <a:xfrm>
            <a:off x="1840374" y="3478191"/>
            <a:ext cx="1164101" cy="36933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r>
              <a:rPr lang="en-US" dirty="0"/>
              <a:t>Midtown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F333B3-E89B-014E-B2F0-8314B7AA7AD1}"/>
              </a:ext>
            </a:extLst>
          </p:cNvPr>
          <p:cNvSpPr txBox="1"/>
          <p:nvPr/>
        </p:nvSpPr>
        <p:spPr>
          <a:xfrm>
            <a:off x="7531386" y="6464960"/>
            <a:ext cx="640342" cy="36933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r>
              <a:rPr lang="en-US" dirty="0"/>
              <a:t>NYC</a:t>
            </a:r>
          </a:p>
        </p:txBody>
      </p:sp>
    </p:spTree>
    <p:extLst>
      <p:ext uri="{BB962C8B-B14F-4D97-AF65-F5344CB8AC3E}">
        <p14:creationId xmlns:p14="http://schemas.microsoft.com/office/powerpoint/2010/main" val="14791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82D04-72FF-DA47-9E2E-D098FE55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Trip Breakdown By 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3D2A-6877-A747-B66F-05A13D6E4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164823" cy="3416300"/>
          </a:xfrm>
        </p:spPr>
        <p:txBody>
          <a:bodyPr/>
          <a:lstStyle/>
          <a:p>
            <a:r>
              <a:rPr lang="en-US" dirty="0"/>
              <a:t>Predictably, trips go up as climate gets warmer</a:t>
            </a:r>
          </a:p>
          <a:p>
            <a:r>
              <a:rPr lang="en-US" dirty="0"/>
              <a:t>Lowest being February at 90,653</a:t>
            </a:r>
          </a:p>
          <a:p>
            <a:r>
              <a:rPr lang="en-US" dirty="0"/>
              <a:t>Highest being July at 1,984,131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283102-C3CC-B94D-B6ED-7B5252D1E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336562"/>
              </p:ext>
            </p:extLst>
          </p:nvPr>
        </p:nvGraphicFramePr>
        <p:xfrm>
          <a:off x="1597304" y="4213184"/>
          <a:ext cx="4213188" cy="2372816"/>
        </p:xfrm>
        <a:graphic>
          <a:graphicData uri="http://schemas.openxmlformats.org/drawingml/2006/table">
            <a:tbl>
              <a:tblPr/>
              <a:tblGrid>
                <a:gridCol w="2106594">
                  <a:extLst>
                    <a:ext uri="{9D8B030D-6E8A-4147-A177-3AD203B41FA5}">
                      <a16:colId xmlns:a16="http://schemas.microsoft.com/office/drawing/2014/main" val="1632689723"/>
                    </a:ext>
                  </a:extLst>
                </a:gridCol>
                <a:gridCol w="2106594">
                  <a:extLst>
                    <a:ext uri="{9D8B030D-6E8A-4147-A177-3AD203B41FA5}">
                      <a16:colId xmlns:a16="http://schemas.microsoft.com/office/drawing/2014/main" val="1497772231"/>
                    </a:ext>
                  </a:extLst>
                </a:gridCol>
              </a:tblGrid>
              <a:tr h="2966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dirty="0">
                          <a:effectLst/>
                        </a:rPr>
                        <a:t>Month</a:t>
                      </a:r>
                    </a:p>
                  </a:txBody>
                  <a:tcPr marL="33047" marR="33047" marT="33047" marB="330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1" dirty="0">
                          <a:effectLst/>
                        </a:rPr>
                        <a:t>Month Total</a:t>
                      </a:r>
                    </a:p>
                  </a:txBody>
                  <a:tcPr marL="33047" marR="33047" marT="33047" marB="330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75638"/>
                  </a:ext>
                </a:extLst>
              </a:tr>
              <a:tr h="2966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>
                          <a:effectLst/>
                        </a:rPr>
                        <a:t>January</a:t>
                      </a:r>
                    </a:p>
                  </a:txBody>
                  <a:tcPr marL="33047" marR="33047" marT="33047" marB="330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>
                          <a:effectLst/>
                        </a:rPr>
                        <a:t>932399</a:t>
                      </a:r>
                    </a:p>
                  </a:txBody>
                  <a:tcPr marL="33047" marR="33047" marT="33047" marB="330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895837"/>
                  </a:ext>
                </a:extLst>
              </a:tr>
              <a:tr h="2966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>
                          <a:effectLst/>
                        </a:rPr>
                        <a:t>February</a:t>
                      </a:r>
                    </a:p>
                  </a:txBody>
                  <a:tcPr marL="33047" marR="33047" marT="33047" marB="330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>
                          <a:effectLst/>
                        </a:rPr>
                        <a:t>906543</a:t>
                      </a:r>
                    </a:p>
                  </a:txBody>
                  <a:tcPr marL="33047" marR="33047" marT="33047" marB="330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922015"/>
                  </a:ext>
                </a:extLst>
              </a:tr>
              <a:tr h="2966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>
                          <a:effectLst/>
                        </a:rPr>
                        <a:t>March</a:t>
                      </a:r>
                    </a:p>
                  </a:txBody>
                  <a:tcPr marL="33047" marR="33047" marT="33047" marB="330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dirty="0">
                          <a:effectLst/>
                        </a:rPr>
                        <a:t>1255727</a:t>
                      </a:r>
                    </a:p>
                  </a:txBody>
                  <a:tcPr marL="33047" marR="33047" marT="33047" marB="330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726830"/>
                  </a:ext>
                </a:extLst>
              </a:tr>
              <a:tr h="2966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>
                          <a:effectLst/>
                        </a:rPr>
                        <a:t>April</a:t>
                      </a:r>
                    </a:p>
                  </a:txBody>
                  <a:tcPr marL="33047" marR="33047" marT="33047" marB="330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>
                          <a:effectLst/>
                        </a:rPr>
                        <a:t>1627160</a:t>
                      </a:r>
                    </a:p>
                  </a:txBody>
                  <a:tcPr marL="33047" marR="33047" marT="33047" marB="330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82031"/>
                  </a:ext>
                </a:extLst>
              </a:tr>
              <a:tr h="2966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>
                          <a:effectLst/>
                        </a:rPr>
                        <a:t>May</a:t>
                      </a:r>
                    </a:p>
                  </a:txBody>
                  <a:tcPr marL="33047" marR="33047" marT="33047" marB="330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>
                          <a:effectLst/>
                        </a:rPr>
                        <a:t>1755609</a:t>
                      </a:r>
                    </a:p>
                  </a:txBody>
                  <a:tcPr marL="33047" marR="33047" marT="33047" marB="330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487117"/>
                  </a:ext>
                </a:extLst>
              </a:tr>
              <a:tr h="2966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>
                          <a:effectLst/>
                        </a:rPr>
                        <a:t>June</a:t>
                      </a:r>
                    </a:p>
                  </a:txBody>
                  <a:tcPr marL="33047" marR="33047" marT="33047" marB="330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>
                          <a:effectLst/>
                        </a:rPr>
                        <a:t>1925894</a:t>
                      </a:r>
                    </a:p>
                  </a:txBody>
                  <a:tcPr marL="33047" marR="33047" marT="33047" marB="330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65369"/>
                  </a:ext>
                </a:extLst>
              </a:tr>
              <a:tr h="2966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dirty="0">
                          <a:effectLst/>
                        </a:rPr>
                        <a:t>July</a:t>
                      </a:r>
                    </a:p>
                  </a:txBody>
                  <a:tcPr marL="33047" marR="33047" marT="33047" marB="330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dirty="0">
                          <a:effectLst/>
                        </a:rPr>
                        <a:t>1984131</a:t>
                      </a:r>
                    </a:p>
                  </a:txBody>
                  <a:tcPr marL="33047" marR="33047" marT="33047" marB="330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831192"/>
                  </a:ext>
                </a:extLst>
              </a:tr>
            </a:tbl>
          </a:graphicData>
        </a:graphic>
      </p:graphicFrame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EE65E6-D5E5-AE47-B83D-7DA727A23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02480"/>
            <a:ext cx="5601231" cy="371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4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42D85-E48A-5244-9CFE-A5851809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Trip Breakdown by Weekday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A8020-77E4-1E4A-9AAF-CA47458F3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941046" cy="3416300"/>
          </a:xfrm>
        </p:spPr>
        <p:txBody>
          <a:bodyPr/>
          <a:lstStyle/>
          <a:p>
            <a:r>
              <a:rPr lang="en-US" dirty="0"/>
              <a:t>Trips trend up in the middle of the work week, and trends down towards the weekend</a:t>
            </a:r>
          </a:p>
          <a:p>
            <a:r>
              <a:rPr lang="en-US" dirty="0"/>
              <a:t>Lowest being Sunday at 1,150,419</a:t>
            </a:r>
          </a:p>
          <a:p>
            <a:r>
              <a:rPr lang="en-US" dirty="0"/>
              <a:t>Highest being Wednesday at 1,734,967</a:t>
            </a:r>
          </a:p>
          <a:p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957E8AD-0E8D-FF49-9561-F1478903A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793865"/>
              </p:ext>
            </p:extLst>
          </p:nvPr>
        </p:nvGraphicFramePr>
        <p:xfrm>
          <a:off x="1595537" y="4401185"/>
          <a:ext cx="4295978" cy="2316480"/>
        </p:xfrm>
        <a:graphic>
          <a:graphicData uri="http://schemas.openxmlformats.org/drawingml/2006/table">
            <a:tbl>
              <a:tblPr/>
              <a:tblGrid>
                <a:gridCol w="2147989">
                  <a:extLst>
                    <a:ext uri="{9D8B030D-6E8A-4147-A177-3AD203B41FA5}">
                      <a16:colId xmlns:a16="http://schemas.microsoft.com/office/drawing/2014/main" val="3935267170"/>
                    </a:ext>
                  </a:extLst>
                </a:gridCol>
                <a:gridCol w="2147989">
                  <a:extLst>
                    <a:ext uri="{9D8B030D-6E8A-4147-A177-3AD203B41FA5}">
                      <a16:colId xmlns:a16="http://schemas.microsoft.com/office/drawing/2014/main" val="1090395940"/>
                    </a:ext>
                  </a:extLst>
                </a:gridCol>
              </a:tblGrid>
              <a:tr h="2204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Weekday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Weekday Total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232522"/>
                  </a:ext>
                </a:extLst>
              </a:tr>
              <a:tr h="2204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Monday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1475751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567946"/>
                  </a:ext>
                </a:extLst>
              </a:tr>
              <a:tr h="2204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Tuesday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1632543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348848"/>
                  </a:ext>
                </a:extLst>
              </a:tr>
              <a:tr h="2204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Wednesday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1734967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40950"/>
                  </a:ext>
                </a:extLst>
              </a:tr>
              <a:tr h="2204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Thursday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1504629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367779"/>
                  </a:ext>
                </a:extLst>
              </a:tr>
              <a:tr h="2204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Friday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1570145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777883"/>
                  </a:ext>
                </a:extLst>
              </a:tr>
              <a:tr h="2204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Saturday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1319009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872969"/>
                  </a:ext>
                </a:extLst>
              </a:tr>
              <a:tr h="2204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Sunday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1150419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194057"/>
                  </a:ext>
                </a:extLst>
              </a:tr>
            </a:tbl>
          </a:graphicData>
        </a:graphic>
      </p:graphicFrame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1D41B6-7B4A-9549-BFA3-923B1955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"/>
          <a:stretch/>
        </p:blipFill>
        <p:spPr>
          <a:xfrm>
            <a:off x="6096000" y="2692001"/>
            <a:ext cx="5752619" cy="341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30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D5031-89DE-384F-95CD-770433102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User Total by Gender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047B3-55B4-2E4B-8A8A-3826074BF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941046" cy="3416300"/>
          </a:xfrm>
        </p:spPr>
        <p:txBody>
          <a:bodyPr/>
          <a:lstStyle/>
          <a:p>
            <a:r>
              <a:rPr lang="en-US" dirty="0"/>
              <a:t>The majority of trips over the 7 months were taken by Males at %75</a:t>
            </a:r>
          </a:p>
          <a:p>
            <a:r>
              <a:rPr lang="en-US" dirty="0"/>
              <a:t>Note that gender data is user-reported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AF2E53-647E-944F-991F-FD25B6ED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659" y="2603500"/>
            <a:ext cx="3772643" cy="408305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9225681-1033-0D44-8F86-7AEDA23D9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150331"/>
              </p:ext>
            </p:extLst>
          </p:nvPr>
        </p:nvGraphicFramePr>
        <p:xfrm>
          <a:off x="1616598" y="3989613"/>
          <a:ext cx="4479402" cy="1051560"/>
        </p:xfrm>
        <a:graphic>
          <a:graphicData uri="http://schemas.openxmlformats.org/drawingml/2006/table">
            <a:tbl>
              <a:tblPr/>
              <a:tblGrid>
                <a:gridCol w="2239701">
                  <a:extLst>
                    <a:ext uri="{9D8B030D-6E8A-4147-A177-3AD203B41FA5}">
                      <a16:colId xmlns:a16="http://schemas.microsoft.com/office/drawing/2014/main" val="502107371"/>
                    </a:ext>
                  </a:extLst>
                </a:gridCol>
                <a:gridCol w="2239701">
                  <a:extLst>
                    <a:ext uri="{9D8B030D-6E8A-4147-A177-3AD203B41FA5}">
                      <a16:colId xmlns:a16="http://schemas.microsoft.com/office/drawing/2014/main" val="37776606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Gender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Total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973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Male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7741743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972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Female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2645720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768509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952F072D-BE59-2A45-BDAC-2D3CC6234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23" y="45153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067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0CBC-66E8-A947-896E-342EC08A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by Age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174FF-5C1B-1148-9DAC-CF339436A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941046" cy="3416300"/>
          </a:xfrm>
        </p:spPr>
        <p:txBody>
          <a:bodyPr/>
          <a:lstStyle/>
          <a:p>
            <a:r>
              <a:rPr lang="en-US" dirty="0"/>
              <a:t>The majority of Citi Bike users are between the ages of 26 and 35</a:t>
            </a:r>
          </a:p>
          <a:p>
            <a:r>
              <a:rPr lang="en-US" dirty="0"/>
              <a:t>Note ages are also user-reported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3AEADD-5232-434A-BCF9-9600FE98E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913628"/>
              </p:ext>
            </p:extLst>
          </p:nvPr>
        </p:nvGraphicFramePr>
        <p:xfrm>
          <a:off x="1521448" y="3756915"/>
          <a:ext cx="4103848" cy="2876280"/>
        </p:xfrm>
        <a:graphic>
          <a:graphicData uri="http://schemas.openxmlformats.org/drawingml/2006/table">
            <a:tbl>
              <a:tblPr/>
              <a:tblGrid>
                <a:gridCol w="2051924">
                  <a:extLst>
                    <a:ext uri="{9D8B030D-6E8A-4147-A177-3AD203B41FA5}">
                      <a16:colId xmlns:a16="http://schemas.microsoft.com/office/drawing/2014/main" val="874220567"/>
                    </a:ext>
                  </a:extLst>
                </a:gridCol>
                <a:gridCol w="2051924">
                  <a:extLst>
                    <a:ext uri="{9D8B030D-6E8A-4147-A177-3AD203B41FA5}">
                      <a16:colId xmlns:a16="http://schemas.microsoft.com/office/drawing/2014/main" val="96689070"/>
                    </a:ext>
                  </a:extLst>
                </a:gridCol>
              </a:tblGrid>
              <a:tr h="1968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Age</a:t>
                      </a:r>
                    </a:p>
                  </a:txBody>
                  <a:tcPr marL="37134" marR="37134" marT="37134" marB="3713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>
                          <a:effectLst/>
                        </a:rPr>
                        <a:t>Count</a:t>
                      </a:r>
                    </a:p>
                  </a:txBody>
                  <a:tcPr marL="37134" marR="37134" marT="37134" marB="3713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585507"/>
                  </a:ext>
                </a:extLst>
              </a:tr>
              <a:tr h="1968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16-25</a:t>
                      </a:r>
                    </a:p>
                  </a:txBody>
                  <a:tcPr marL="37134" marR="37134" marT="37134" marB="3713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1154191</a:t>
                      </a:r>
                    </a:p>
                  </a:txBody>
                  <a:tcPr marL="37134" marR="37134" marT="37134" marB="3713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338880"/>
                  </a:ext>
                </a:extLst>
              </a:tr>
              <a:tr h="1968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26-35</a:t>
                      </a:r>
                    </a:p>
                  </a:txBody>
                  <a:tcPr marL="37134" marR="37134" marT="37134" marB="3713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4094558</a:t>
                      </a:r>
                    </a:p>
                  </a:txBody>
                  <a:tcPr marL="37134" marR="37134" marT="37134" marB="3713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021650"/>
                  </a:ext>
                </a:extLst>
              </a:tr>
              <a:tr h="1968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36-45</a:t>
                      </a:r>
                    </a:p>
                  </a:txBody>
                  <a:tcPr marL="37134" marR="37134" marT="37134" marB="3713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2344004</a:t>
                      </a:r>
                    </a:p>
                  </a:txBody>
                  <a:tcPr marL="37134" marR="37134" marT="37134" marB="3713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100556"/>
                  </a:ext>
                </a:extLst>
              </a:tr>
              <a:tr h="1968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46-55</a:t>
                      </a:r>
                    </a:p>
                  </a:txBody>
                  <a:tcPr marL="37134" marR="37134" marT="37134" marB="3713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1667063</a:t>
                      </a:r>
                    </a:p>
                  </a:txBody>
                  <a:tcPr marL="37134" marR="37134" marT="37134" marB="3713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534984"/>
                  </a:ext>
                </a:extLst>
              </a:tr>
              <a:tr h="1968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56-65</a:t>
                      </a:r>
                    </a:p>
                  </a:txBody>
                  <a:tcPr marL="37134" marR="37134" marT="37134" marB="3713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913139</a:t>
                      </a:r>
                    </a:p>
                  </a:txBody>
                  <a:tcPr marL="37134" marR="37134" marT="37134" marB="3713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60913"/>
                  </a:ext>
                </a:extLst>
              </a:tr>
              <a:tr h="1968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66-75</a:t>
                      </a:r>
                    </a:p>
                  </a:txBody>
                  <a:tcPr marL="37134" marR="37134" marT="37134" marB="3713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188625</a:t>
                      </a:r>
                    </a:p>
                  </a:txBody>
                  <a:tcPr marL="37134" marR="37134" marT="37134" marB="3713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885629"/>
                  </a:ext>
                </a:extLst>
              </a:tr>
              <a:tr h="1968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76-85</a:t>
                      </a:r>
                    </a:p>
                  </a:txBody>
                  <a:tcPr marL="37134" marR="37134" marT="37134" marB="3713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23784</a:t>
                      </a:r>
                    </a:p>
                  </a:txBody>
                  <a:tcPr marL="37134" marR="37134" marT="37134" marB="3713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792556"/>
                  </a:ext>
                </a:extLst>
              </a:tr>
              <a:tr h="1968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86-95</a:t>
                      </a:r>
                    </a:p>
                  </a:txBody>
                  <a:tcPr marL="37134" marR="37134" marT="37134" marB="3713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>
                          <a:effectLst/>
                        </a:rPr>
                        <a:t>1892</a:t>
                      </a:r>
                    </a:p>
                  </a:txBody>
                  <a:tcPr marL="37134" marR="37134" marT="37134" marB="3713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735306"/>
                  </a:ext>
                </a:extLst>
              </a:tr>
              <a:tr h="1968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96-99</a:t>
                      </a:r>
                    </a:p>
                  </a:txBody>
                  <a:tcPr marL="37134" marR="37134" marT="37134" marB="3713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207</a:t>
                      </a:r>
                    </a:p>
                  </a:txBody>
                  <a:tcPr marL="37134" marR="37134" marT="37134" marB="37134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85315"/>
                  </a:ext>
                </a:extLst>
              </a:tr>
            </a:tbl>
          </a:graphicData>
        </a:graphic>
      </p:graphicFrame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1D02CB2-3160-AE42-8C7D-A81BB51A6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916" y="2818050"/>
            <a:ext cx="5895372" cy="32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334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Custom 4">
      <a:dk1>
        <a:srgbClr val="000000"/>
      </a:dk1>
      <a:lt1>
        <a:srgbClr val="FFFFFF"/>
      </a:lt1>
      <a:dk2>
        <a:srgbClr val="1E1F22"/>
      </a:dk2>
      <a:lt2>
        <a:srgbClr val="EBEBEB"/>
      </a:lt2>
      <a:accent1>
        <a:srgbClr val="3668B3"/>
      </a:accent1>
      <a:accent2>
        <a:srgbClr val="3C9FE3"/>
      </a:accent2>
      <a:accent3>
        <a:srgbClr val="E45F3C"/>
      </a:accent3>
      <a:accent4>
        <a:srgbClr val="E9943A"/>
      </a:accent4>
      <a:accent5>
        <a:srgbClr val="6667F2"/>
      </a:accent5>
      <a:accent6>
        <a:srgbClr val="7E5CD5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4827</TotalTime>
  <Words>639</Words>
  <Application>Microsoft Macintosh PowerPoint</Application>
  <PresentationFormat>Widescreen</PresentationFormat>
  <Paragraphs>146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Century Gothic</vt:lpstr>
      <vt:lpstr>Wingdings 3</vt:lpstr>
      <vt:lpstr>Ion Boardroom</vt:lpstr>
      <vt:lpstr>Citi Bike Trip Analysis January 2019 to July 2019</vt:lpstr>
      <vt:lpstr>Project Overview</vt:lpstr>
      <vt:lpstr>Data Cleaning (Source)</vt:lpstr>
      <vt:lpstr>Data Cleaning (Jupyter Lab)</vt:lpstr>
      <vt:lpstr>Map Overview</vt:lpstr>
      <vt:lpstr>Total Trip Breakdown By Month</vt:lpstr>
      <vt:lpstr>Total Trip Breakdown by Weekday</vt:lpstr>
      <vt:lpstr>Breakdown of User Total by Gender</vt:lpstr>
      <vt:lpstr>Breakdown by Age Group</vt:lpstr>
      <vt:lpstr>Machine Learning</vt:lpstr>
      <vt:lpstr>Web Interface Design for Employees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CitiBike Trip Analysis January 2019 to July 2019</dc:title>
  <dc:creator>Jakub Tamulewicz - Work</dc:creator>
  <cp:lastModifiedBy>Jakub Tamulewicz - Work</cp:lastModifiedBy>
  <cp:revision>31</cp:revision>
  <dcterms:created xsi:type="dcterms:W3CDTF">2019-09-29T16:17:21Z</dcterms:created>
  <dcterms:modified xsi:type="dcterms:W3CDTF">2019-10-03T00:44:46Z</dcterms:modified>
</cp:coreProperties>
</file>